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62" r:id="rId6"/>
    <p:sldId id="258" r:id="rId7"/>
    <p:sldId id="263" r:id="rId8"/>
    <p:sldId id="261" r:id="rId9"/>
    <p:sldId id="265" r:id="rId10"/>
    <p:sldId id="278" r:id="rId11"/>
    <p:sldId id="266" r:id="rId12"/>
    <p:sldId id="273" r:id="rId13"/>
    <p:sldId id="280" r:id="rId14"/>
    <p:sldId id="275" r:id="rId15"/>
    <p:sldId id="281" r:id="rId16"/>
    <p:sldId id="282" r:id="rId17"/>
    <p:sldId id="279"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EFB6F91-8963-406F-B919-763E867C920D}" type="datetimeFigureOut">
              <a:rPr lang="en-US" smtClean="0"/>
              <a:pPr/>
              <a:t>5/16/2020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54B5924-7BCB-4EFD-A0E8-790EB8F49A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FB6F91-8963-406F-B919-763E867C920D}" type="datetimeFigureOut">
              <a:rPr lang="en-US" smtClean="0"/>
              <a:pPr/>
              <a:t>5/16/2020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4B5924-7BCB-4EFD-A0E8-790EB8F49A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FB6F91-8963-406F-B919-763E867C920D}" type="datetimeFigureOut">
              <a:rPr lang="en-US" smtClean="0"/>
              <a:pPr/>
              <a:t>5/16/2020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4B5924-7BCB-4EFD-A0E8-790EB8F49A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FB6F91-8963-406F-B919-763E867C920D}" type="datetimeFigureOut">
              <a:rPr lang="en-US" smtClean="0"/>
              <a:pPr/>
              <a:t>5/16/2020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4B5924-7BCB-4EFD-A0E8-790EB8F49AB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EFB6F91-8963-406F-B919-763E867C920D}" type="datetimeFigureOut">
              <a:rPr lang="en-US" smtClean="0"/>
              <a:pPr/>
              <a:t>5/16/2020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4B5924-7BCB-4EFD-A0E8-790EB8F49AB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EFB6F91-8963-406F-B919-763E867C920D}" type="datetimeFigureOut">
              <a:rPr lang="en-US" smtClean="0"/>
              <a:pPr/>
              <a:t>5/16/2020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54B5924-7BCB-4EFD-A0E8-790EB8F49AB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EFB6F91-8963-406F-B919-763E867C920D}" type="datetimeFigureOut">
              <a:rPr lang="en-US" smtClean="0"/>
              <a:pPr/>
              <a:t>5/16/2020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54B5924-7BCB-4EFD-A0E8-790EB8F49AB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EFB6F91-8963-406F-B919-763E867C920D}" type="datetimeFigureOut">
              <a:rPr lang="en-US" smtClean="0"/>
              <a:pPr/>
              <a:t>5/16/2020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54B5924-7BCB-4EFD-A0E8-790EB8F49AB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EFB6F91-8963-406F-B919-763E867C920D}" type="datetimeFigureOut">
              <a:rPr lang="en-US" smtClean="0"/>
              <a:pPr/>
              <a:t>5/16/2020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54B5924-7BCB-4EFD-A0E8-790EB8F49A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EFB6F91-8963-406F-B919-763E867C920D}" type="datetimeFigureOut">
              <a:rPr lang="en-US" smtClean="0"/>
              <a:pPr/>
              <a:t>5/16/2020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54B5924-7BCB-4EFD-A0E8-790EB8F49AB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EFB6F91-8963-406F-B919-763E867C920D}" type="datetimeFigureOut">
              <a:rPr lang="en-US" smtClean="0"/>
              <a:pPr/>
              <a:t>5/16/2020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54B5924-7BCB-4EFD-A0E8-790EB8F49AB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EFB6F91-8963-406F-B919-763E867C920D}" type="datetimeFigureOut">
              <a:rPr lang="en-US" smtClean="0"/>
              <a:pPr/>
              <a:t>5/16/2020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54B5924-7BCB-4EFD-A0E8-790EB8F49A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solidFill>
                  <a:srgbClr val="FF0000"/>
                </a:solidFill>
              </a:rPr>
              <a:t>5g Health Concerns; Electromagnetic Radiation</a:t>
            </a:r>
            <a:endParaRPr lang="en-US" dirty="0">
              <a:solidFill>
                <a:srgbClr val="FF0000"/>
              </a:solidFill>
            </a:endParaRPr>
          </a:p>
        </p:txBody>
      </p:sp>
      <p:sp>
        <p:nvSpPr>
          <p:cNvPr id="3" name="Subtitle 2"/>
          <p:cNvSpPr>
            <a:spLocks noGrp="1"/>
          </p:cNvSpPr>
          <p:nvPr>
            <p:ph type="subTitle" idx="1"/>
          </p:nvPr>
        </p:nvSpPr>
        <p:spPr>
          <a:xfrm>
            <a:off x="685800" y="3611606"/>
            <a:ext cx="7772400" cy="1569993"/>
          </a:xfrm>
        </p:spPr>
        <p:txBody>
          <a:bodyPr>
            <a:normAutofit fontScale="70000" lnSpcReduction="20000"/>
          </a:bodyPr>
          <a:lstStyle/>
          <a:p>
            <a:pPr algn="ctr"/>
            <a:r>
              <a:rPr lang="en-US" dirty="0" smtClean="0"/>
              <a:t>PRESENTED BY</a:t>
            </a:r>
          </a:p>
          <a:p>
            <a:pPr algn="ctr"/>
            <a:r>
              <a:rPr lang="en-US" dirty="0" smtClean="0"/>
              <a:t> </a:t>
            </a:r>
          </a:p>
          <a:p>
            <a:pPr algn="ctr"/>
            <a:r>
              <a:rPr lang="en-US" b="1" dirty="0" smtClean="0"/>
              <a:t>DR EFFIONG WILSON 1.(</a:t>
            </a:r>
            <a:r>
              <a:rPr lang="en-US" b="1" smtClean="0"/>
              <a:t>Bsc,MBBCh,FWACS</a:t>
            </a:r>
            <a:r>
              <a:rPr lang="en-US" b="1" dirty="0" smtClean="0"/>
              <a:t>)</a:t>
            </a:r>
          </a:p>
          <a:p>
            <a:pPr algn="ctr"/>
            <a:r>
              <a:rPr lang="en-US" dirty="0" smtClean="0"/>
              <a:t>RADIOLOGIST</a:t>
            </a:r>
          </a:p>
          <a:p>
            <a:pPr algn="ctr"/>
            <a:r>
              <a:rPr lang="en-US" dirty="0" smtClean="0"/>
              <a:t>UUTH, UYO, AKWA IBOM STATE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chemeClr val="accent1"/>
                </a:solidFill>
              </a:rPr>
              <a:t>Types of </a:t>
            </a:r>
            <a:r>
              <a:rPr lang="en-US" dirty="0" err="1" smtClean="0">
                <a:solidFill>
                  <a:schemeClr val="accent1"/>
                </a:solidFill>
              </a:rPr>
              <a:t>electromagnectic</a:t>
            </a:r>
            <a:r>
              <a:rPr lang="en-US" dirty="0" smtClean="0">
                <a:solidFill>
                  <a:schemeClr val="accent1"/>
                </a:solidFill>
              </a:rPr>
              <a:t> radiation</a:t>
            </a:r>
            <a:endParaRPr lang="en-US" dirty="0">
              <a:solidFill>
                <a:schemeClr val="accent1"/>
              </a:solidFill>
            </a:endParaRPr>
          </a:p>
        </p:txBody>
      </p:sp>
      <p:pic>
        <p:nvPicPr>
          <p:cNvPr id="1026" name="Picture 2" descr="C:\Users\HP\Desktop\_107885890_5ggraphic-nc.png"/>
          <p:cNvPicPr>
            <a:picLocks noGrp="1" noChangeAspect="1" noChangeArrowheads="1"/>
          </p:cNvPicPr>
          <p:nvPr>
            <p:ph idx="1"/>
          </p:nvPr>
        </p:nvPicPr>
        <p:blipFill>
          <a:blip r:embed="rId2" cstate="print"/>
          <a:srcRect/>
          <a:stretch>
            <a:fillRect/>
          </a:stretch>
        </p:blipFill>
        <p:spPr bwMode="auto">
          <a:xfrm>
            <a:off x="457200" y="1962695"/>
            <a:ext cx="8153400" cy="356284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r>
              <a:rPr lang="en-US" dirty="0" smtClean="0"/>
              <a:t> </a:t>
            </a:r>
            <a:r>
              <a:rPr lang="en-US" u="sng" dirty="0" smtClean="0"/>
              <a:t>Occupational Exposures</a:t>
            </a:r>
          </a:p>
          <a:p>
            <a:r>
              <a:rPr lang="en-US" dirty="0" smtClean="0"/>
              <a:t>Radar and communications equipment,</a:t>
            </a:r>
          </a:p>
          <a:p>
            <a:r>
              <a:rPr lang="en-US" dirty="0" smtClean="0"/>
              <a:t> industrial and commercial ovens</a:t>
            </a:r>
          </a:p>
          <a:p>
            <a:endParaRPr lang="en-US" dirty="0" smtClean="0"/>
          </a:p>
          <a:p>
            <a:r>
              <a:rPr lang="en-US" dirty="0" smtClean="0"/>
              <a:t> </a:t>
            </a:r>
            <a:r>
              <a:rPr lang="en-US" u="sng" dirty="0" smtClean="0"/>
              <a:t>Other Exposures </a:t>
            </a:r>
          </a:p>
          <a:p>
            <a:r>
              <a:rPr lang="en-US" dirty="0" smtClean="0"/>
              <a:t>Cell Phones</a:t>
            </a:r>
          </a:p>
          <a:p>
            <a:endParaRPr lang="en-US" dirty="0" smtClean="0"/>
          </a:p>
          <a:p>
            <a:endParaRPr lang="en-US" dirty="0"/>
          </a:p>
        </p:txBody>
      </p:sp>
      <p:sp>
        <p:nvSpPr>
          <p:cNvPr id="2" name="Title 1"/>
          <p:cNvSpPr>
            <a:spLocks noGrp="1"/>
          </p:cNvSpPr>
          <p:nvPr>
            <p:ph type="title"/>
          </p:nvPr>
        </p:nvSpPr>
        <p:spPr>
          <a:xfrm>
            <a:off x="457200" y="609600"/>
            <a:ext cx="8229600" cy="808038"/>
          </a:xfrm>
        </p:spPr>
        <p:txBody>
          <a:bodyPr>
            <a:normAutofit fontScale="90000"/>
          </a:bodyPr>
          <a:lstStyle/>
          <a:p>
            <a:r>
              <a:rPr lang="en-US" sz="4000" dirty="0" smtClean="0">
                <a:solidFill>
                  <a:schemeClr val="accent4">
                    <a:lumMod val="60000"/>
                    <a:lumOff val="40000"/>
                  </a:schemeClr>
                </a:solidFill>
              </a:rPr>
              <a:t>Radiofrequency and Microwave Frequency Exposures</a:t>
            </a: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These do not cause COVID-19.</a:t>
            </a:r>
          </a:p>
          <a:p>
            <a:r>
              <a:rPr lang="en-US" dirty="0" smtClean="0"/>
              <a:t>There is a great deal of controversy regarding potential cancer risks, particularly with cell phone use. </a:t>
            </a:r>
          </a:p>
          <a:p>
            <a:r>
              <a:rPr lang="en-US" dirty="0" smtClean="0"/>
              <a:t>5g is non-ionizing radiation "which means it lacks sufficient energy to break apart DNA and cause cellular damage," says David Robert Grimes, physicist and cancer researcher.</a:t>
            </a:r>
            <a:r>
              <a:rPr lang="en-US" b="1" baseline="30000" dirty="0" smtClean="0"/>
              <a:t>4</a:t>
            </a:r>
            <a:endParaRPr lang="en-US" dirty="0" smtClean="0"/>
          </a:p>
          <a:p>
            <a:pPr>
              <a:buNone/>
            </a:pPr>
            <a:endParaRPr lang="en-US" dirty="0" smtClean="0"/>
          </a:p>
          <a:p>
            <a:r>
              <a:rPr lang="en-US" dirty="0" smtClean="0"/>
              <a:t> We know that exposure to radio and microwave frequency sources can cause burns and clinically this is what you are most likely to see.</a:t>
            </a:r>
          </a:p>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1"/>
                </a:solidFill>
              </a:rPr>
              <a:t>health effect of radiofrequency and microwave exposure</a:t>
            </a:r>
            <a:endParaRPr lang="en-US" dirty="0">
              <a:solidFill>
                <a:schemeClr val="accen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fontAlgn="base"/>
            <a:r>
              <a:rPr lang="en-US" dirty="0" smtClean="0"/>
              <a:t>5G technology requires a lot of new base stations - these are the masts that transmit and receive mobile phone signals.</a:t>
            </a:r>
          </a:p>
          <a:p>
            <a:pPr fontAlgn="base"/>
            <a:r>
              <a:rPr lang="en-US" dirty="0" smtClean="0"/>
              <a:t>But crucially, because there are more transmitters, each one can run at lower power levels than previous 4G technology, which means that the level of radiation exposure from 5G antennas will be lower.</a:t>
            </a:r>
          </a:p>
          <a:p>
            <a:pPr fontAlgn="base"/>
            <a:r>
              <a:rPr lang="en-US" dirty="0" smtClean="0"/>
              <a:t>The UK government guidelines on mobile phone base stations says </a:t>
            </a:r>
            <a:r>
              <a:rPr lang="en-US" b="1" dirty="0" smtClean="0"/>
              <a:t>radio frequency fields at places normally accessible to the public are many times below guideline levels</a:t>
            </a:r>
            <a:r>
              <a:rPr lang="en-US" dirty="0" smtClean="0"/>
              <a:t>.</a:t>
            </a:r>
            <a:r>
              <a:rPr lang="en-US" b="1" baseline="30000" dirty="0" smtClean="0"/>
              <a:t>4</a:t>
            </a:r>
            <a:endParaRPr lang="en-US" dirty="0" smtClean="0"/>
          </a:p>
          <a:p>
            <a:pPr fontAlgn="base"/>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4">
                    <a:lumMod val="60000"/>
                    <a:lumOff val="40000"/>
                  </a:schemeClr>
                </a:solidFill>
              </a:rPr>
              <a:t>Should we be worried about 5G transmitter masts?</a:t>
            </a: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10200"/>
          </a:xfrm>
        </p:spPr>
        <p:txBody>
          <a:bodyPr>
            <a:normAutofit fontScale="92500" lnSpcReduction="10000"/>
          </a:bodyPr>
          <a:lstStyle/>
          <a:p>
            <a:pPr>
              <a:buNone/>
            </a:pPr>
            <a:endParaRPr lang="en-US" dirty="0" smtClean="0"/>
          </a:p>
          <a:p>
            <a:r>
              <a:rPr lang="en-US" dirty="0" smtClean="0"/>
              <a:t>more than 500 studies, have found harmful biologic or health effects from exposure to RFR at intensities too low to cause significant heating in rats.</a:t>
            </a:r>
            <a:r>
              <a:rPr lang="en-US" b="1" baseline="30000" dirty="0" smtClean="0"/>
              <a:t>5</a:t>
            </a:r>
            <a:endParaRPr lang="en-US" dirty="0" smtClean="0"/>
          </a:p>
          <a:p>
            <a:r>
              <a:rPr lang="en-US" dirty="0" smtClean="0"/>
              <a:t>Citing this large body of research, more than 240 scientists who have published peer-reviewed research on the biologic and health effects of </a:t>
            </a:r>
            <a:r>
              <a:rPr lang="en-US" dirty="0" err="1" smtClean="0"/>
              <a:t>nonionizing</a:t>
            </a:r>
            <a:r>
              <a:rPr lang="en-US" dirty="0" smtClean="0"/>
              <a:t> electromagnetic fields (EMF) signed the International EMF Scientist Appeal, which calls for stronger exposure limits.</a:t>
            </a:r>
            <a:r>
              <a:rPr lang="en-US" b="1" baseline="30000" dirty="0" smtClean="0"/>
              <a:t>5</a:t>
            </a:r>
          </a:p>
          <a:p>
            <a:r>
              <a:rPr lang="en-US" dirty="0" smtClean="0"/>
              <a:t>Moreover, these limits should be based on a biological effect on human, not a change in a laboratory rat’s.</a:t>
            </a:r>
          </a:p>
          <a:p>
            <a:endParaRPr lang="en-US" dirty="0"/>
          </a:p>
        </p:txBody>
      </p:sp>
      <p:sp>
        <p:nvSpPr>
          <p:cNvPr id="3" name="Title 2"/>
          <p:cNvSpPr>
            <a:spLocks noGrp="1"/>
          </p:cNvSpPr>
          <p:nvPr>
            <p:ph type="title"/>
          </p:nvPr>
        </p:nvSpPr>
        <p:spPr/>
        <p:txBody>
          <a:bodyPr/>
          <a:lstStyle/>
          <a:p>
            <a:r>
              <a:rPr lang="en-US" dirty="0" smtClean="0">
                <a:solidFill>
                  <a:schemeClr val="accent4">
                    <a:lumMod val="60000"/>
                    <a:lumOff val="40000"/>
                  </a:schemeClr>
                </a:solidFill>
              </a:rPr>
              <a:t>Genuine concerns</a:t>
            </a:r>
            <a:endParaRPr lang="en-US" dirty="0">
              <a:solidFill>
                <a:schemeClr val="accent4">
                  <a:lumMod val="60000"/>
                  <a:lumOff val="4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The </a:t>
            </a:r>
            <a:r>
              <a:rPr lang="en-US" dirty="0" smtClean="0"/>
              <a:t>Federal Communications Commission (FCC);set RFR exposure limits which regulate the intensity of exposure, taking into account the frequency of the carrier waves </a:t>
            </a:r>
          </a:p>
          <a:p>
            <a:r>
              <a:rPr lang="en-US" dirty="0" smtClean="0"/>
              <a:t>For </a:t>
            </a:r>
            <a:r>
              <a:rPr lang="en-US" dirty="0"/>
              <a:t>5G equipment, the signals from commercial wireless transmitters are typically far below the RF exposure limits at any location that is accessible to the public</a:t>
            </a:r>
            <a:r>
              <a:rPr lang="en-US" dirty="0" smtClean="0"/>
              <a:t>.”</a:t>
            </a:r>
          </a:p>
          <a:p>
            <a:r>
              <a:rPr lang="en-US" dirty="0" smtClean="0"/>
              <a:t>FDA; </a:t>
            </a:r>
            <a:r>
              <a:rPr lang="en-US" dirty="0"/>
              <a:t>“The weight of scientific evidence has not linked cell phones with </a:t>
            </a:r>
            <a:r>
              <a:rPr lang="en-US" dirty="0" smtClean="0"/>
              <a:t>serious </a:t>
            </a:r>
            <a:r>
              <a:rPr lang="en-US" dirty="0"/>
              <a:t>health problems</a:t>
            </a:r>
            <a:r>
              <a:rPr lang="en-US" dirty="0" smtClean="0"/>
              <a:t>.”</a:t>
            </a:r>
            <a:r>
              <a:rPr lang="en-US" b="1" baseline="30000" dirty="0" smtClean="0"/>
              <a:t>5</a:t>
            </a:r>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solidFill>
                  <a:schemeClr val="accent1"/>
                </a:solidFill>
              </a:rPr>
              <a:t>Safety standards</a:t>
            </a:r>
            <a:endParaRPr lang="en-US" dirty="0">
              <a:solidFill>
                <a:schemeClr val="accen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Large human studies required to evaluate effect of 5g.</a:t>
            </a:r>
          </a:p>
          <a:p>
            <a:r>
              <a:rPr lang="en-US" dirty="0" smtClean="0"/>
              <a:t>5g is non-ionizing radiation and safe for use.</a:t>
            </a:r>
          </a:p>
          <a:p>
            <a:r>
              <a:rPr lang="en-US" dirty="0" smtClean="0"/>
              <a:t>Safe for use at exposure limited set by the FCC and NCC (Nigeria).</a:t>
            </a:r>
          </a:p>
          <a:p>
            <a:r>
              <a:rPr lang="en-US" dirty="0" smtClean="0"/>
              <a:t>The benefit of 5G outweighs any perceived risk.</a:t>
            </a:r>
          </a:p>
          <a:p>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1.  de </a:t>
            </a:r>
            <a:r>
              <a:rPr lang="en-US" dirty="0" err="1" smtClean="0"/>
              <a:t>Looper</a:t>
            </a:r>
            <a:r>
              <a:rPr lang="en-US" dirty="0" smtClean="0"/>
              <a:t>, Christian (March 27, 2020). </a:t>
            </a:r>
            <a:r>
              <a:rPr lang="en-US" i="1" u="sng" dirty="0" smtClean="0"/>
              <a:t>"</a:t>
            </a:r>
            <a:r>
              <a:rPr lang="en-US" i="1" dirty="0" smtClean="0"/>
              <a:t>What is 5G? The next-generation network explained"</a:t>
            </a:r>
            <a:r>
              <a:rPr lang="en-US" dirty="0" smtClean="0"/>
              <a:t>. Digital Trends. Retrieved May 14, 2020.</a:t>
            </a:r>
          </a:p>
          <a:p>
            <a:endParaRPr lang="en-US" dirty="0" smtClean="0"/>
          </a:p>
          <a:p>
            <a:r>
              <a:rPr lang="en-US" dirty="0" smtClean="0"/>
              <a:t>2.  Hoffman, Chris (January 7, 2019). </a:t>
            </a:r>
            <a:r>
              <a:rPr lang="en-US" i="1" dirty="0" smtClean="0"/>
              <a:t>"What is 5G, and how fast will it be?". How-To Geek website. How-To Geek LLC</a:t>
            </a:r>
            <a:r>
              <a:rPr lang="en-US" dirty="0" smtClean="0"/>
              <a:t>. Archived from the original on January 24, 2019. Retrieved May 14, 2020.</a:t>
            </a:r>
          </a:p>
          <a:p>
            <a:endParaRPr lang="en-US" dirty="0" smtClean="0"/>
          </a:p>
          <a:p>
            <a:r>
              <a:rPr lang="en-US" dirty="0" smtClean="0"/>
              <a:t>3. </a:t>
            </a:r>
            <a:r>
              <a:rPr lang="en-US" dirty="0" err="1" smtClean="0"/>
              <a:t>BrainBridge</a:t>
            </a:r>
            <a:r>
              <a:rPr lang="en-US" dirty="0" smtClean="0"/>
              <a:t>.(2019). From 1G to 5G: A brief history of the evolution of mobile standards. Retrieved from https://www.brainbridge.be/news/from-1g-to-5g-a-brief-history-of-the-evolution-of-mobile-standards.   </a:t>
            </a:r>
          </a:p>
          <a:p>
            <a:endParaRPr lang="en-US" dirty="0" smtClean="0"/>
          </a:p>
          <a:p>
            <a:r>
              <a:rPr lang="en-US" dirty="0" smtClean="0"/>
              <a:t> 4. Reality check team.(15 July 2019). Does 5G pose health risk ?. Retrieved May15,2020 from https://www.bbc.com/news/world-europe-48616174</a:t>
            </a:r>
          </a:p>
          <a:p>
            <a:endParaRPr lang="en-US" dirty="0" smtClean="0"/>
          </a:p>
          <a:p>
            <a:r>
              <a:rPr lang="en-US" dirty="0" smtClean="0"/>
              <a:t>5.Dave J.(March 31, 2020). How worried should you be about health risks of 5G ?. Retrieved May 15, 2020 from https://www.howtogeek.com/423720/how-worried-should-you-be-about-the-health-risks-of-5g/</a:t>
            </a:r>
          </a:p>
          <a:p>
            <a:endParaRPr lang="en-US" i="1" dirty="0" smtClean="0"/>
          </a:p>
          <a:p>
            <a:endParaRPr lang="en-US" dirty="0" smtClean="0"/>
          </a:p>
          <a:p>
            <a:endParaRPr lang="en-US" dirty="0"/>
          </a:p>
        </p:txBody>
      </p:sp>
      <p:sp>
        <p:nvSpPr>
          <p:cNvPr id="3" name="Title 2"/>
          <p:cNvSpPr>
            <a:spLocks noGrp="1"/>
          </p:cNvSpPr>
          <p:nvPr>
            <p:ph type="title"/>
          </p:nvPr>
        </p:nvSpPr>
        <p:spPr/>
        <p:txBody>
          <a:bodyPr/>
          <a:lstStyle/>
          <a:p>
            <a:r>
              <a:rPr lang="en-US" dirty="0" err="1" smtClean="0"/>
              <a:t>Refrences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8000" dirty="0" smtClean="0"/>
              <a:t>Thank you</a:t>
            </a:r>
            <a:endParaRPr lang="en-US" sz="8000"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DEFINITION OF 5G</a:t>
            </a:r>
          </a:p>
          <a:p>
            <a:r>
              <a:rPr lang="en-US" dirty="0" smtClean="0"/>
              <a:t>BRIEF HISTORY OF EVOLUTION OF 5G</a:t>
            </a:r>
          </a:p>
          <a:p>
            <a:r>
              <a:rPr lang="en-US" dirty="0" smtClean="0"/>
              <a:t>5G AS ELECTROMAGNETIC RADIATION</a:t>
            </a:r>
          </a:p>
          <a:p>
            <a:r>
              <a:rPr lang="en-US" dirty="0" smtClean="0"/>
              <a:t>TYPES OF ELECTROMAGNECTIC RADIATION</a:t>
            </a:r>
          </a:p>
          <a:p>
            <a:r>
              <a:rPr lang="en-US" dirty="0" smtClean="0"/>
              <a:t>HEALTH IMPACT OF 5G</a:t>
            </a:r>
          </a:p>
          <a:p>
            <a:r>
              <a:rPr lang="en-US" dirty="0" smtClean="0"/>
              <a:t>GENUINE CONCERNS</a:t>
            </a:r>
          </a:p>
          <a:p>
            <a:r>
              <a:rPr lang="en-US" dirty="0" smtClean="0"/>
              <a:t>SAFTY STANDARDS</a:t>
            </a:r>
          </a:p>
          <a:p>
            <a:r>
              <a:rPr lang="en-US" dirty="0" smtClean="0"/>
              <a:t>CONCLUSION</a:t>
            </a:r>
          </a:p>
          <a:p>
            <a:r>
              <a:rPr lang="en-US" dirty="0" smtClean="0"/>
              <a:t>REFRENCES</a:t>
            </a:r>
          </a:p>
          <a:p>
            <a:endParaRPr lang="en-US" dirty="0"/>
          </a:p>
        </p:txBody>
      </p:sp>
      <p:sp>
        <p:nvSpPr>
          <p:cNvPr id="2" name="Title 1"/>
          <p:cNvSpPr>
            <a:spLocks noGrp="1"/>
          </p:cNvSpPr>
          <p:nvPr>
            <p:ph type="title"/>
          </p:nvPr>
        </p:nvSpPr>
        <p:spPr/>
        <p:txBody>
          <a:bodyPr/>
          <a:lstStyle/>
          <a:p>
            <a:r>
              <a:rPr lang="en-US" dirty="0" smtClean="0">
                <a:solidFill>
                  <a:srgbClr val="FF0000"/>
                </a:solidFill>
              </a:rPr>
              <a:t>CONTENTS</a:t>
            </a:r>
            <a:endParaRPr lang="en-US"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normAutofit fontScale="77500" lnSpcReduction="20000"/>
          </a:bodyPr>
          <a:lstStyle/>
          <a:p>
            <a:r>
              <a:rPr lang="en-US" dirty="0" err="1" smtClean="0"/>
              <a:t>Intelecommunication</a:t>
            </a:r>
            <a:r>
              <a:rPr lang="en-US" dirty="0" smtClean="0"/>
              <a:t>,</a:t>
            </a:r>
            <a:r>
              <a:rPr lang="en-US" dirty="0"/>
              <a:t> 5G is the fifth generation technology standard for cellular networks, </a:t>
            </a:r>
            <a:r>
              <a:rPr lang="en-US" dirty="0" smtClean="0"/>
              <a:t>which cellular companies</a:t>
            </a:r>
            <a:r>
              <a:rPr lang="en-US" dirty="0"/>
              <a:t> began deploying worldwide in </a:t>
            </a:r>
            <a:r>
              <a:rPr lang="en-US" dirty="0" smtClean="0"/>
              <a:t>2019. It is the  </a:t>
            </a:r>
            <a:r>
              <a:rPr lang="en-US" dirty="0"/>
              <a:t>planned successor to the </a:t>
            </a:r>
            <a:r>
              <a:rPr lang="en-US" dirty="0" smtClean="0"/>
              <a:t>4G</a:t>
            </a:r>
            <a:r>
              <a:rPr lang="en-US" dirty="0"/>
              <a:t> networks </a:t>
            </a:r>
            <a:r>
              <a:rPr lang="en-US" dirty="0" smtClean="0"/>
              <a:t>which provide </a:t>
            </a:r>
            <a:r>
              <a:rPr lang="en-US" dirty="0"/>
              <a:t>connectivity to most current </a:t>
            </a:r>
            <a:r>
              <a:rPr lang="en-US" dirty="0" smtClean="0"/>
              <a:t>cellphones.</a:t>
            </a:r>
            <a:r>
              <a:rPr lang="en-US" b="1" baseline="30000" dirty="0" smtClean="0"/>
              <a:t>1</a:t>
            </a:r>
            <a:endParaRPr lang="en-US" dirty="0" smtClean="0"/>
          </a:p>
          <a:p>
            <a:endParaRPr lang="en-US" dirty="0" smtClean="0"/>
          </a:p>
          <a:p>
            <a:r>
              <a:rPr lang="en-US" dirty="0" smtClean="0"/>
              <a:t>Like </a:t>
            </a:r>
            <a:r>
              <a:rPr lang="en-US" dirty="0"/>
              <a:t>its predecessors, 5G networks are cellular networks, in which the service area is divided into small geographical areas called </a:t>
            </a:r>
            <a:r>
              <a:rPr lang="en-US" i="1" dirty="0"/>
              <a:t>cells</a:t>
            </a:r>
            <a:r>
              <a:rPr lang="en-US" dirty="0" smtClean="0"/>
              <a:t>.</a:t>
            </a:r>
          </a:p>
          <a:p>
            <a:endParaRPr lang="en-US" dirty="0" smtClean="0"/>
          </a:p>
          <a:p>
            <a:r>
              <a:rPr lang="en-US" dirty="0" smtClean="0"/>
              <a:t> </a:t>
            </a:r>
            <a:r>
              <a:rPr lang="en-US" dirty="0"/>
              <a:t>All 5G wireless devices in a cell are connected to the Internet and telephone network by radio waves through a local antenna in the cell</a:t>
            </a:r>
            <a:r>
              <a:rPr lang="en-US" dirty="0" smtClean="0"/>
              <a:t>.</a:t>
            </a:r>
          </a:p>
          <a:p>
            <a:endParaRPr lang="en-US" dirty="0" smtClean="0"/>
          </a:p>
          <a:p>
            <a:r>
              <a:rPr lang="en-US" dirty="0" smtClean="0"/>
              <a:t> </a:t>
            </a:r>
            <a:r>
              <a:rPr lang="en-US" dirty="0"/>
              <a:t>The main advantage of the new networks is that they will have greater bandwidth, giving faster download </a:t>
            </a:r>
            <a:r>
              <a:rPr lang="en-US" dirty="0" smtClean="0"/>
              <a:t>speeds,</a:t>
            </a:r>
            <a:r>
              <a:rPr lang="en-US" b="1" baseline="30000" dirty="0" smtClean="0"/>
              <a:t>1</a:t>
            </a:r>
            <a:endParaRPr lang="en-US" dirty="0" smtClean="0"/>
          </a:p>
          <a:p>
            <a:r>
              <a:rPr lang="en-US" dirty="0" smtClean="0"/>
              <a:t>eventually </a:t>
            </a:r>
            <a:r>
              <a:rPr lang="en-US" dirty="0"/>
              <a:t>up to 10 gigabits per second (</a:t>
            </a:r>
            <a:r>
              <a:rPr lang="en-US" dirty="0" err="1"/>
              <a:t>Gbps</a:t>
            </a:r>
            <a:r>
              <a:rPr lang="en-US" dirty="0" smtClean="0"/>
              <a:t>).</a:t>
            </a:r>
            <a:r>
              <a:rPr lang="en-US" b="1" baseline="30000" dirty="0" smtClean="0"/>
              <a:t>2</a:t>
            </a:r>
            <a:endParaRPr lang="en-US" dirty="0" smtClean="0"/>
          </a:p>
          <a:p>
            <a:endParaRPr lang="en-US" dirty="0"/>
          </a:p>
        </p:txBody>
      </p:sp>
      <p:sp>
        <p:nvSpPr>
          <p:cNvPr id="2" name="Title 1"/>
          <p:cNvSpPr>
            <a:spLocks noGrp="1"/>
          </p:cNvSpPr>
          <p:nvPr>
            <p:ph type="title"/>
          </p:nvPr>
        </p:nvSpPr>
        <p:spPr/>
        <p:txBody>
          <a:bodyPr/>
          <a:lstStyle/>
          <a:p>
            <a:r>
              <a:rPr lang="en-US" dirty="0" smtClean="0">
                <a:solidFill>
                  <a:schemeClr val="accent4">
                    <a:lumMod val="60000"/>
                    <a:lumOff val="40000"/>
                  </a:schemeClr>
                </a:solidFill>
              </a:rPr>
              <a:t>DEFINITION OF 5G</a:t>
            </a:r>
            <a:endParaRPr lang="en-US" dirty="0">
              <a:solidFill>
                <a:schemeClr val="accent4">
                  <a:lumMod val="60000"/>
                  <a:lumOff val="4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Every successive generation of wireless standards – abbreviated to “G” – have </a:t>
            </a:r>
            <a:r>
              <a:rPr lang="en-US" dirty="0" smtClean="0"/>
              <a:t>introduced </a:t>
            </a:r>
            <a:r>
              <a:rPr lang="en-US" dirty="0"/>
              <a:t>advances in </a:t>
            </a:r>
            <a:r>
              <a:rPr lang="en-US" dirty="0" smtClean="0"/>
              <a:t>data-carrying capacity.</a:t>
            </a:r>
            <a:r>
              <a:rPr lang="en-US" b="1" baseline="30000" dirty="0" smtClean="0"/>
              <a:t>3</a:t>
            </a:r>
            <a:endParaRPr lang="en-US" dirty="0" smtClean="0"/>
          </a:p>
          <a:p>
            <a:r>
              <a:rPr lang="en-US" dirty="0" smtClean="0"/>
              <a:t>The </a:t>
            </a:r>
            <a:r>
              <a:rPr lang="en-US" dirty="0"/>
              <a:t>first generation of mobile networks – or 1G </a:t>
            </a:r>
            <a:r>
              <a:rPr lang="en-US" dirty="0" smtClean="0"/>
              <a:t>was </a:t>
            </a:r>
            <a:r>
              <a:rPr lang="en-US" dirty="0"/>
              <a:t>launched by Nippon Telegraph and Telephone (NTT) in Tokyo in </a:t>
            </a:r>
            <a:r>
              <a:rPr lang="en-US" dirty="0" smtClean="0"/>
              <a:t>1979.</a:t>
            </a:r>
          </a:p>
          <a:p>
            <a:r>
              <a:rPr lang="en-US" dirty="0"/>
              <a:t>1G technology suffered from a number of drawbacks</a:t>
            </a:r>
            <a:r>
              <a:rPr lang="en-US" dirty="0" smtClean="0"/>
              <a:t>.</a:t>
            </a:r>
          </a:p>
          <a:p>
            <a:r>
              <a:rPr lang="en-US" dirty="0" smtClean="0"/>
              <a:t> </a:t>
            </a:r>
            <a:r>
              <a:rPr lang="en-US" dirty="0"/>
              <a:t>Coverage was poor and sound quality was low. </a:t>
            </a:r>
            <a:endParaRPr lang="en-US" dirty="0" smtClean="0"/>
          </a:p>
          <a:p>
            <a:r>
              <a:rPr lang="en-US" dirty="0" smtClean="0"/>
              <a:t>There </a:t>
            </a:r>
            <a:r>
              <a:rPr lang="en-US" dirty="0"/>
              <a:t>was no roaming support between various operators and, as different systems operated on different frequency ranges, there was no compatibility between systems. </a:t>
            </a:r>
            <a:endParaRPr lang="en-US" dirty="0" smtClean="0"/>
          </a:p>
          <a:p>
            <a:r>
              <a:rPr lang="en-US" dirty="0" smtClean="0"/>
              <a:t>Worse </a:t>
            </a:r>
            <a:r>
              <a:rPr lang="en-US" dirty="0"/>
              <a:t>of all, calls weren’t encrypted, so anyone with a radio scanner could drop in on a call.</a:t>
            </a:r>
          </a:p>
        </p:txBody>
      </p:sp>
      <p:sp>
        <p:nvSpPr>
          <p:cNvPr id="2" name="Title 1"/>
          <p:cNvSpPr>
            <a:spLocks noGrp="1"/>
          </p:cNvSpPr>
          <p:nvPr>
            <p:ph type="title"/>
          </p:nvPr>
        </p:nvSpPr>
        <p:spPr/>
        <p:txBody>
          <a:bodyPr>
            <a:normAutofit fontScale="90000"/>
          </a:bodyPr>
          <a:lstStyle/>
          <a:p>
            <a:r>
              <a:rPr lang="en-US" dirty="0" smtClean="0">
                <a:solidFill>
                  <a:schemeClr val="accent4">
                    <a:lumMod val="60000"/>
                    <a:lumOff val="40000"/>
                  </a:schemeClr>
                </a:solidFill>
              </a:rPr>
              <a:t>BRIEF HISTORY OF EVOLUTION OF 5G</a:t>
            </a:r>
            <a:endParaRPr lang="en-US" dirty="0">
              <a:solidFill>
                <a:schemeClr val="accent4">
                  <a:lumMod val="60000"/>
                  <a:lumOff val="4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2G, was launched under the GSM standard in Finland in </a:t>
            </a:r>
            <a:r>
              <a:rPr lang="en-US" dirty="0" smtClean="0"/>
              <a:t>1991</a:t>
            </a:r>
          </a:p>
          <a:p>
            <a:r>
              <a:rPr lang="en-US" dirty="0"/>
              <a:t>For the first time, people could send text messages (SMS), picture messages, and multimedia messages (MMS) on their </a:t>
            </a:r>
            <a:r>
              <a:rPr lang="en-US" dirty="0" smtClean="0"/>
              <a:t>phones.</a:t>
            </a:r>
          </a:p>
          <a:p>
            <a:r>
              <a:rPr lang="en-US" dirty="0"/>
              <a:t>This led to mass-adoption by consumers and businesses alike on a scale never before seen</a:t>
            </a:r>
            <a:r>
              <a:rPr lang="en-US" dirty="0" smtClean="0"/>
              <a:t>.</a:t>
            </a:r>
          </a:p>
          <a:p>
            <a:r>
              <a:rPr lang="en-US" dirty="0" smtClean="0"/>
              <a:t>Speed 9.5kb/s through 40kb/s to 500kb/s (edge connection)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3G </a:t>
            </a:r>
            <a:r>
              <a:rPr lang="en-US" dirty="0" smtClean="0"/>
              <a:t>(</a:t>
            </a:r>
            <a:r>
              <a:rPr lang="en-US" b="1" dirty="0" smtClean="0"/>
              <a:t>The </a:t>
            </a:r>
            <a:r>
              <a:rPr lang="en-US" b="1" dirty="0"/>
              <a:t>‘Packet-Switching’ </a:t>
            </a:r>
            <a:r>
              <a:rPr lang="en-US" b="1" dirty="0" smtClean="0"/>
              <a:t>) </a:t>
            </a:r>
            <a:r>
              <a:rPr lang="en-US" dirty="0" smtClean="0"/>
              <a:t>revolution was</a:t>
            </a:r>
            <a:r>
              <a:rPr lang="en-US" dirty="0"/>
              <a:t> launched </a:t>
            </a:r>
            <a:r>
              <a:rPr lang="en-US" dirty="0" smtClean="0"/>
              <a:t>in </a:t>
            </a:r>
            <a:r>
              <a:rPr lang="en-US" dirty="0"/>
              <a:t>2001 and aimed to standardize the network protocol used by vendors. </a:t>
            </a:r>
            <a:endParaRPr lang="en-US" dirty="0" smtClean="0"/>
          </a:p>
          <a:p>
            <a:r>
              <a:rPr lang="en-US" dirty="0" smtClean="0"/>
              <a:t>This </a:t>
            </a:r>
            <a:r>
              <a:rPr lang="en-US" dirty="0"/>
              <a:t>meant that users could access data from any location in the world as the ‘data packets’ that drive web connectivity were standardized. </a:t>
            </a:r>
            <a:endParaRPr lang="en-US" dirty="0" smtClean="0"/>
          </a:p>
          <a:p>
            <a:r>
              <a:rPr lang="en-US" dirty="0" smtClean="0"/>
              <a:t>This </a:t>
            </a:r>
            <a:r>
              <a:rPr lang="en-US" dirty="0"/>
              <a:t>made international roaming services a real possibility for the first time</a:t>
            </a:r>
            <a:r>
              <a:rPr lang="en-US" dirty="0" smtClean="0"/>
              <a:t>.</a:t>
            </a:r>
          </a:p>
          <a:p>
            <a:r>
              <a:rPr lang="en-US" dirty="0"/>
              <a:t>4 times faster than </a:t>
            </a:r>
            <a:r>
              <a:rPr lang="en-US" dirty="0" smtClean="0"/>
              <a:t>2G</a:t>
            </a:r>
          </a:p>
          <a:p>
            <a:r>
              <a:rPr lang="en-US" dirty="0"/>
              <a:t>also led to the rise of new services such as video conferencing, video streaming and voice over IP (such as </a:t>
            </a:r>
            <a:r>
              <a:rPr lang="en-US" dirty="0" smtClean="0"/>
              <a:t>Skype).</a:t>
            </a:r>
          </a:p>
          <a:p>
            <a:r>
              <a:rPr lang="en-US" dirty="0"/>
              <a:t>In 2002, the Blackberry was launched, and many of its powerful features were made possible by 3G connectivity.</a:t>
            </a:r>
          </a:p>
        </p:txBody>
      </p:sp>
      <p:sp>
        <p:nvSpPr>
          <p:cNvPr id="2" name="Title 1"/>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4G </a:t>
            </a:r>
            <a:r>
              <a:rPr lang="en-US" dirty="0" smtClean="0"/>
              <a:t>(</a:t>
            </a:r>
            <a:r>
              <a:rPr lang="en-US" b="1" dirty="0"/>
              <a:t>The Streaming </a:t>
            </a:r>
            <a:r>
              <a:rPr lang="en-US" b="1" dirty="0" smtClean="0"/>
              <a:t>Era) </a:t>
            </a:r>
            <a:r>
              <a:rPr lang="en-US" dirty="0" smtClean="0"/>
              <a:t>was </a:t>
            </a:r>
            <a:r>
              <a:rPr lang="en-US" dirty="0"/>
              <a:t>first deployed in Stockholm, Sweden and Oslo, Norway in 2009 as the Long Term Evolution (LTE) 4G standard</a:t>
            </a:r>
            <a:r>
              <a:rPr lang="en-US" dirty="0" smtClean="0"/>
              <a:t>.</a:t>
            </a:r>
            <a:r>
              <a:rPr lang="en-US" dirty="0"/>
              <a:t> </a:t>
            </a:r>
            <a:endParaRPr lang="en-US" dirty="0" smtClean="0"/>
          </a:p>
          <a:p>
            <a:r>
              <a:rPr lang="en-US" dirty="0" smtClean="0"/>
              <a:t>4G </a:t>
            </a:r>
            <a:r>
              <a:rPr lang="en-US" dirty="0"/>
              <a:t>offers fast mobile web access (up to 1 gigabit per second for stationary users) which facilitates gaming services, HD videos and HQ video conferencing.</a:t>
            </a:r>
          </a:p>
        </p:txBody>
      </p:sp>
      <p:sp>
        <p:nvSpPr>
          <p:cNvPr id="2" name="Title 1"/>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dirty="0"/>
              <a:t>5G: The Internet of Things </a:t>
            </a:r>
            <a:r>
              <a:rPr lang="en-US" b="1" dirty="0" smtClean="0"/>
              <a:t>Era</a:t>
            </a:r>
          </a:p>
          <a:p>
            <a:r>
              <a:rPr lang="en-US" dirty="0"/>
              <a:t>it’s the </a:t>
            </a:r>
            <a:r>
              <a:rPr lang="en-US" dirty="0" err="1"/>
              <a:t>IoT</a:t>
            </a:r>
            <a:r>
              <a:rPr lang="en-US" dirty="0"/>
              <a:t> in your pocket; a number of network-connected sensors that help you accomplish everything from navigation to photography to communication and more</a:t>
            </a:r>
            <a:r>
              <a:rPr lang="en-US" dirty="0" smtClean="0"/>
              <a:t>.</a:t>
            </a:r>
          </a:p>
          <a:p>
            <a:r>
              <a:rPr lang="en-US" dirty="0" smtClean="0"/>
              <a:t> </a:t>
            </a:r>
            <a:r>
              <a:rPr lang="en-US" dirty="0"/>
              <a:t>The </a:t>
            </a:r>
            <a:r>
              <a:rPr lang="en-US" dirty="0" err="1"/>
              <a:t>IoT</a:t>
            </a:r>
            <a:r>
              <a:rPr lang="en-US" dirty="0"/>
              <a:t> will see data move out of server centers and into what are known as ‘edge devices’ such as Wi-Fi-enabled appliances like fridges, washing machines, and cars</a:t>
            </a:r>
            <a:r>
              <a:rPr lang="en-US" dirty="0" smtClean="0"/>
              <a:t>.</a:t>
            </a:r>
          </a:p>
          <a:p>
            <a:r>
              <a:rPr lang="en-US" dirty="0"/>
              <a:t>As 4G’s latency of between 40ms and 60ms is too slow for real-time responses, a number of researchers started developing the next generation of mobile </a:t>
            </a:r>
            <a:r>
              <a:rPr lang="en-US" dirty="0" smtClean="0"/>
              <a:t>networks</a:t>
            </a:r>
          </a:p>
          <a:p>
            <a:r>
              <a:rPr lang="en-US" dirty="0"/>
              <a:t>The superior connectivity offered by 5G promised to transform everything from banking to healthcare. </a:t>
            </a:r>
            <a:endParaRPr lang="en-US" dirty="0" smtClean="0"/>
          </a:p>
          <a:p>
            <a:r>
              <a:rPr lang="en-US" dirty="0" smtClean="0"/>
              <a:t>5G </a:t>
            </a:r>
            <a:r>
              <a:rPr lang="en-US" dirty="0"/>
              <a:t>offers the possibility of innovations such as remote surgeries, telemedicine and even remote vital sign monitoring that could save lives.</a:t>
            </a:r>
          </a:p>
        </p:txBody>
      </p:sp>
      <p:sp>
        <p:nvSpPr>
          <p:cNvPr id="2" name="Title 1"/>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EMR is the term given to energy travelling across empty space. </a:t>
            </a:r>
          </a:p>
          <a:p>
            <a:r>
              <a:rPr lang="en-US" dirty="0" smtClean="0"/>
              <a:t>All forms of </a:t>
            </a:r>
            <a:r>
              <a:rPr lang="en-US" dirty="0" err="1" smtClean="0"/>
              <a:t>emr</a:t>
            </a:r>
            <a:r>
              <a:rPr lang="en-US" dirty="0" smtClean="0"/>
              <a:t> travel with the same frequency as light when in vacuum, very close  </a:t>
            </a:r>
            <a:r>
              <a:rPr lang="en-US" b="1" i="1" dirty="0"/>
              <a:t>to </a:t>
            </a:r>
            <a:r>
              <a:rPr lang="en-US" b="1" i="1" dirty="0" smtClean="0"/>
              <a:t>3x10</a:t>
            </a:r>
            <a:r>
              <a:rPr lang="en-US" b="1" i="1" baseline="30000" dirty="0" smtClean="0"/>
              <a:t>8</a:t>
            </a:r>
            <a:r>
              <a:rPr lang="en-US" b="1" i="1" dirty="0" smtClean="0"/>
              <a:t>ms</a:t>
            </a:r>
            <a:r>
              <a:rPr lang="en-US" b="1" i="1" baseline="30000" dirty="0" smtClean="0"/>
              <a:t>-1   </a:t>
            </a:r>
            <a:r>
              <a:rPr lang="en-US" dirty="0"/>
              <a:t>a</a:t>
            </a:r>
            <a:r>
              <a:rPr lang="en-US" dirty="0" smtClean="0"/>
              <a:t>nd not significantly less in air.</a:t>
            </a:r>
          </a:p>
          <a:p>
            <a:r>
              <a:rPr lang="en-US" dirty="0" smtClean="0"/>
              <a:t> They are named according to the way they are produced and special properties they posses.</a:t>
            </a:r>
          </a:p>
          <a:p>
            <a:r>
              <a:rPr lang="en-US" dirty="0" smtClean="0"/>
              <a:t> x-rays (from x-ray tubes), gamma rays (from radioactive nuclei), </a:t>
            </a:r>
            <a:r>
              <a:rPr lang="en-US" dirty="0"/>
              <a:t>to radio </a:t>
            </a:r>
            <a:r>
              <a:rPr lang="en-US" dirty="0" smtClean="0"/>
              <a:t>waves (from radio transmitters), light (from your incandescence source or sun). </a:t>
            </a:r>
          </a:p>
          <a:p>
            <a:r>
              <a:rPr lang="en-US" b="1" dirty="0" smtClean="0">
                <a:solidFill>
                  <a:schemeClr val="accent4">
                    <a:lumMod val="60000"/>
                    <a:lumOff val="40000"/>
                  </a:schemeClr>
                </a:solidFill>
              </a:rPr>
              <a:t>Types of radiation</a:t>
            </a:r>
            <a:r>
              <a:rPr lang="en-US" dirty="0" smtClean="0"/>
              <a:t>: ionizing and non-ionizing radiation.</a:t>
            </a:r>
            <a:endParaRPr lang="en-US" dirty="0"/>
          </a:p>
          <a:p>
            <a:endParaRPr lang="en-US" dirty="0"/>
          </a:p>
          <a:p>
            <a:endParaRPr lang="en-US" dirty="0"/>
          </a:p>
        </p:txBody>
      </p:sp>
      <p:sp>
        <p:nvSpPr>
          <p:cNvPr id="2" name="Title 1"/>
          <p:cNvSpPr>
            <a:spLocks noGrp="1"/>
          </p:cNvSpPr>
          <p:nvPr>
            <p:ph type="title"/>
          </p:nvPr>
        </p:nvSpPr>
        <p:spPr/>
        <p:txBody>
          <a:bodyPr>
            <a:normAutofit fontScale="90000"/>
          </a:bodyPr>
          <a:lstStyle/>
          <a:p>
            <a:r>
              <a:rPr lang="en-US" dirty="0" smtClean="0">
                <a:solidFill>
                  <a:schemeClr val="accent4">
                    <a:lumMod val="60000"/>
                    <a:lumOff val="40000"/>
                  </a:schemeClr>
                </a:solidFill>
              </a:rPr>
              <a:t>5G as electromagnetic radiation</a:t>
            </a:r>
            <a:endParaRPr lang="en-US" dirty="0">
              <a:solidFill>
                <a:schemeClr val="accent4">
                  <a:lumMod val="60000"/>
                  <a:lumOff val="4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467</TotalTime>
  <Words>720</Words>
  <Application>Microsoft Office PowerPoint</Application>
  <PresentationFormat>On-screen Show (4:3)</PresentationFormat>
  <Paragraphs>102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5g Health Concerns; Electromagnetic Radiation</vt:lpstr>
      <vt:lpstr>CONTENTS</vt:lpstr>
      <vt:lpstr>DEFINITION OF 5G</vt:lpstr>
      <vt:lpstr>BRIEF HISTORY OF EVOLUTION OF 5G</vt:lpstr>
      <vt:lpstr>PowerPoint Presentation</vt:lpstr>
      <vt:lpstr>PowerPoint Presentation</vt:lpstr>
      <vt:lpstr>PowerPoint Presentation</vt:lpstr>
      <vt:lpstr>PowerPoint Presentation</vt:lpstr>
      <vt:lpstr>5G as electromagnetic radiation</vt:lpstr>
      <vt:lpstr>Types of electromagnectic radiation</vt:lpstr>
      <vt:lpstr>Radiofrequency and Microwave Frequency Exposures </vt:lpstr>
      <vt:lpstr>health effect of radiofrequency and microwave exposure</vt:lpstr>
      <vt:lpstr>Should we be worried about 5G transmitter masts? </vt:lpstr>
      <vt:lpstr>Genuine concerns</vt:lpstr>
      <vt:lpstr>Safety standards</vt:lpstr>
      <vt:lpstr>CONCLUSION</vt:lpstr>
      <vt:lpstr>Refrences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5G HEALTH CONCERNS; ELECTROMAGNETIC RADIATION</dc:title>
  <dc:creator>HP</dc:creator>
  <cp:lastModifiedBy>user</cp:lastModifiedBy>
  <cp:revision>67</cp:revision>
  <dcterms:created xsi:type="dcterms:W3CDTF">2020-05-15T02:24:49Z</dcterms:created>
  <dcterms:modified xsi:type="dcterms:W3CDTF">2020-05-16T11:19:51Z</dcterms:modified>
</cp:coreProperties>
</file>